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79" r:id="rId21"/>
    <p:sldId id="281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28" autoAdjust="0"/>
  </p:normalViewPr>
  <p:slideViewPr>
    <p:cSldViewPr>
      <p:cViewPr varScale="1">
        <p:scale>
          <a:sx n="59" d="100"/>
          <a:sy n="59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91A34-0067-4854-85CD-F6E1EBCE0EBB}" type="datetimeFigureOut">
              <a:rPr lang="en-GB" smtClean="0"/>
              <a:t>04/04/2014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FEB5F-AAF2-43F2-9F77-C9E4CF06BC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21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B2144-D789-4BF8-BBA4-82BCCE43080E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4CDDA-F6E9-49B7-A776-560008DAF47D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3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8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3E858-0A84-4381-9ABF-8ACA5151F9BD}" type="slidenum">
              <a:rPr lang="en-GB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0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2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4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3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8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8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34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4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4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6859A-5E23-477E-B9BE-FA0B0BF1006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4/4/2014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84230-E87B-466E-AD9F-376EDFF1BA8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61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en-GB" dirty="0" smtClean="0"/>
              <a:t>Communication Skills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/>
          <a:lstStyle/>
          <a:p>
            <a:r>
              <a:rPr lang="en-GB" dirty="0" smtClean="0"/>
              <a:t>Personal Communication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 and other gestures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1880" y="2060848"/>
            <a:ext cx="5194920" cy="4525963"/>
          </a:xfrm>
        </p:spPr>
        <p:txBody>
          <a:bodyPr/>
          <a:lstStyle/>
          <a:p>
            <a:r>
              <a:rPr lang="en-GB" dirty="0" smtClean="0"/>
              <a:t>Can give more emphasis to what is said</a:t>
            </a:r>
          </a:p>
          <a:p>
            <a:r>
              <a:rPr lang="en-GB" dirty="0" smtClean="0"/>
              <a:t>Examples: head nodding, moving your hands when you give directions</a:t>
            </a:r>
            <a:endParaRPr lang="en-GB" dirty="0"/>
          </a:p>
          <a:p>
            <a:r>
              <a:rPr lang="en-GB" dirty="0" smtClean="0"/>
              <a:t>Some are universal, but</a:t>
            </a:r>
          </a:p>
          <a:p>
            <a:r>
              <a:rPr lang="en-GB" dirty="0" smtClean="0"/>
              <a:t>Some are culture dependent</a:t>
            </a:r>
          </a:p>
          <a:p>
            <a:r>
              <a:rPr lang="en-GB" dirty="0" smtClean="0"/>
              <a:t>Not all are polite! </a:t>
            </a:r>
          </a:p>
        </p:txBody>
      </p:sp>
      <p:pic>
        <p:nvPicPr>
          <p:cNvPr id="2050" name="Picture 2" descr="C:\Users\Janice\AppData\Local\Microsoft\Windows\Temporary Internet Files\Content.IE5\SBA1FK8Y\MC900098039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2157713" cy="248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6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Para-language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4038600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Includes:</a:t>
            </a:r>
          </a:p>
          <a:p>
            <a:r>
              <a:rPr lang="en-GB" dirty="0" smtClean="0"/>
              <a:t>Pitch</a:t>
            </a:r>
          </a:p>
          <a:p>
            <a:r>
              <a:rPr lang="en-GB" dirty="0" smtClean="0"/>
              <a:t>Stress</a:t>
            </a:r>
          </a:p>
          <a:p>
            <a:r>
              <a:rPr lang="en-GB" dirty="0" smtClean="0"/>
              <a:t>Timing </a:t>
            </a:r>
          </a:p>
          <a:p>
            <a:r>
              <a:rPr lang="en-GB" dirty="0" smtClean="0"/>
              <a:t>Pauses</a:t>
            </a:r>
          </a:p>
          <a:p>
            <a:r>
              <a:rPr lang="en-GB" dirty="0" smtClean="0"/>
              <a:t>Emotional tone of voice</a:t>
            </a:r>
          </a:p>
          <a:p>
            <a:r>
              <a:rPr lang="en-GB" dirty="0" smtClean="0"/>
              <a:t>Accent </a:t>
            </a:r>
          </a:p>
          <a:p>
            <a:r>
              <a:rPr lang="en-GB" dirty="0" smtClean="0"/>
              <a:t>Speech errors (um, err)</a:t>
            </a:r>
          </a:p>
          <a:p>
            <a:r>
              <a:rPr lang="en-GB" dirty="0" smtClean="0"/>
              <a:t>Speed of speech</a:t>
            </a:r>
          </a:p>
          <a:p>
            <a:r>
              <a:rPr lang="en-GB" dirty="0" smtClean="0"/>
              <a:t>Interruptions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16288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Fast speech often indicates anxiety</a:t>
            </a:r>
          </a:p>
          <a:p>
            <a:r>
              <a:rPr lang="en-GB" dirty="0" smtClean="0"/>
              <a:t>Slow speech is often assumed to mean low levels of intelligence</a:t>
            </a:r>
          </a:p>
          <a:p>
            <a:r>
              <a:rPr lang="en-GB" dirty="0" smtClean="0"/>
              <a:t>Interruptions are usually natural, but can be forced (butting in) and there are gender differences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4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Appearance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816" y="1600200"/>
            <a:ext cx="5770984" cy="5141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We make instant judgements based on appearance – this process is known as Impression Formation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An informal or untidy appearance will give people the impression you are informal in your work aspects of life (Implicit Personality Theory)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So, dress accordingly. You can start smart and become casual, but not the reverse!</a:t>
            </a:r>
            <a:endParaRPr lang="en-GB" dirty="0"/>
          </a:p>
        </p:txBody>
      </p:sp>
      <p:pic>
        <p:nvPicPr>
          <p:cNvPr id="3074" name="Picture 2" descr="C:\Users\Janice\AppData\Local\Microsoft\Windows\Temporary Internet Files\Content.IE5\ONLJJDPU\MC9004360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173355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Janice\AppData\Local\Microsoft\Windows\Temporary Internet Files\Content.IE5\ONLJJDPU\MC90044555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11" y="4792768"/>
            <a:ext cx="1703527" cy="174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Janice\AppData\Local\Microsoft\Windows\Temporary Internet Files\Content.IE5\ONLJJDPU\MC9003571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29" y="2708920"/>
            <a:ext cx="1545551" cy="232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9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summary…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latin typeface="Helvetica" charset="0"/>
                <a:cs typeface="Tahoma" pitchFamily="34" charset="0"/>
              </a:rPr>
              <a:t>Facial expressions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Eye contact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Interpersonal distance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Touch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Body orientation and posture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Hand and other gestures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Your appearance</a:t>
            </a:r>
            <a:endParaRPr lang="en-GB" dirty="0">
              <a:latin typeface="Helvetica" charset="0"/>
            </a:endParaRPr>
          </a:p>
          <a:p>
            <a:r>
              <a:rPr lang="en-GB" dirty="0">
                <a:latin typeface="Helvetica" charset="0"/>
                <a:cs typeface="Tahoma" pitchFamily="34" charset="0"/>
              </a:rPr>
              <a:t>And words of course!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latin typeface="Helvetica" charset="0"/>
                <a:cs typeface="Tahoma" pitchFamily="34" charset="0"/>
              </a:rPr>
              <a:t>Will all make a difference to your communication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We usually do all this naturally</a:t>
            </a:r>
          </a:p>
          <a:p>
            <a:r>
              <a:rPr lang="en-GB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Think about these if things aren’t going according to plan</a:t>
            </a:r>
          </a:p>
          <a:p>
            <a:r>
              <a:rPr lang="en-GB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Fake it if you have to!</a:t>
            </a: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Active Listening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565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Listening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r>
              <a:rPr lang="en-GB" dirty="0" smtClean="0"/>
              <a:t>Accurately listening to what is being said, and</a:t>
            </a:r>
          </a:p>
          <a:p>
            <a:endParaRPr lang="en-GB" dirty="0"/>
          </a:p>
          <a:p>
            <a:r>
              <a:rPr lang="en-GB" dirty="0" smtClean="0"/>
              <a:t>showing we’re paying attention to what is being said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2642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do we show we’re listening during a conversation?</a:t>
            </a:r>
            <a:endParaRPr lang="en-GB" dirty="0"/>
          </a:p>
        </p:txBody>
      </p:sp>
      <p:pic>
        <p:nvPicPr>
          <p:cNvPr id="1027" name="Picture 3" descr="C:\Users\Janice\AppData\Local\Microsoft\Windows\Temporary Internet Files\Content.IE5\ONLJJDPU\MC9000979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725144"/>
            <a:ext cx="1060704" cy="179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en-GB" dirty="0" smtClean="0"/>
              <a:t>In pairs, write down at least 3 things which you think makes a good listener.</a:t>
            </a:r>
          </a:p>
          <a:p>
            <a:endParaRPr lang="en-GB" dirty="0"/>
          </a:p>
          <a:p>
            <a:r>
              <a:rPr lang="en-GB" dirty="0" smtClean="0"/>
              <a:t>Each pair will say what their favourite one is, and together we will create a Top Ten 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500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Effective </a:t>
            </a:r>
            <a:r>
              <a:rPr lang="en-GB" dirty="0" smtClean="0"/>
              <a:t>Questioning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Techniques you can use to make sure you’re a good listener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Use open questions - they </a:t>
            </a:r>
            <a:r>
              <a:rPr lang="en-GB" dirty="0"/>
              <a:t>get </a:t>
            </a:r>
            <a:r>
              <a:rPr lang="en-GB" dirty="0" smtClean="0"/>
              <a:t>results</a:t>
            </a:r>
            <a:endParaRPr lang="en-GB" dirty="0"/>
          </a:p>
          <a:p>
            <a:r>
              <a:rPr lang="en-GB" dirty="0"/>
              <a:t>Open questions minimise the temptation to make </a:t>
            </a:r>
            <a:r>
              <a:rPr lang="en-GB" dirty="0" smtClean="0"/>
              <a:t>assumptions</a:t>
            </a:r>
          </a:p>
          <a:p>
            <a:pPr lvl="0"/>
            <a:r>
              <a:rPr lang="en-GB" dirty="0" smtClean="0"/>
              <a:t>To </a:t>
            </a:r>
            <a:r>
              <a:rPr lang="en-GB" dirty="0"/>
              <a:t>understand more precisely what the speaker wants to tell </a:t>
            </a:r>
            <a:r>
              <a:rPr lang="en-GB" dirty="0" smtClean="0"/>
              <a:t>you</a:t>
            </a:r>
          </a:p>
          <a:p>
            <a:pPr lvl="0"/>
            <a:r>
              <a:rPr lang="en-GB" dirty="0" smtClean="0"/>
              <a:t>Reflecting what the person has said can also help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086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They begin with:-</a:t>
            </a:r>
          </a:p>
          <a:p>
            <a:r>
              <a:rPr lang="en-GB" dirty="0"/>
              <a:t>Who	 - 	were you working with?</a:t>
            </a:r>
          </a:p>
          <a:p>
            <a:r>
              <a:rPr lang="en-GB" dirty="0" smtClean="0"/>
              <a:t>What</a:t>
            </a:r>
            <a:r>
              <a:rPr lang="en-GB" dirty="0"/>
              <a:t>	- 	are you going to do about that?</a:t>
            </a:r>
          </a:p>
          <a:p>
            <a:r>
              <a:rPr lang="en-GB" dirty="0" smtClean="0"/>
              <a:t>Where </a:t>
            </a:r>
            <a:r>
              <a:rPr lang="en-GB" dirty="0"/>
              <a:t>	- 	exactly did this happen?</a:t>
            </a:r>
          </a:p>
          <a:p>
            <a:r>
              <a:rPr lang="en-GB" dirty="0" smtClean="0"/>
              <a:t>When</a:t>
            </a:r>
            <a:r>
              <a:rPr lang="en-GB" dirty="0"/>
              <a:t>	- 	do you think you could do this?</a:t>
            </a:r>
          </a:p>
          <a:p>
            <a:r>
              <a:rPr lang="en-GB" dirty="0" smtClean="0"/>
              <a:t>How</a:t>
            </a:r>
            <a:r>
              <a:rPr lang="en-GB" dirty="0"/>
              <a:t>	- 	do you think this happened?</a:t>
            </a:r>
          </a:p>
          <a:p>
            <a:r>
              <a:rPr lang="en-GB" dirty="0" smtClean="0"/>
              <a:t>Why</a:t>
            </a:r>
            <a:r>
              <a:rPr lang="en-GB" dirty="0"/>
              <a:t>	-	is that important to you?</a:t>
            </a:r>
          </a:p>
          <a:p>
            <a:r>
              <a:rPr lang="en-GB" dirty="0" smtClean="0"/>
              <a:t>Which</a:t>
            </a:r>
            <a:r>
              <a:rPr lang="en-GB" dirty="0"/>
              <a:t>	-	would you prefer?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252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Effective </a:t>
            </a:r>
            <a:r>
              <a:rPr lang="en-GB" dirty="0" smtClean="0"/>
              <a:t>Questioning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Reflection </a:t>
            </a:r>
            <a:r>
              <a:rPr lang="en-GB" dirty="0"/>
              <a:t>is a useful technique </a:t>
            </a:r>
            <a:endParaRPr lang="en-GB" dirty="0" smtClean="0"/>
          </a:p>
          <a:p>
            <a:r>
              <a:rPr lang="en-GB" dirty="0" smtClean="0"/>
              <a:t>It allows </a:t>
            </a:r>
            <a:r>
              <a:rPr lang="en-GB" dirty="0"/>
              <a:t>the speaker to keep talking when you have no specific question to ask, or as an encouragement when the speaker is shy or nervous. </a:t>
            </a:r>
            <a:endParaRPr lang="en-GB" dirty="0" smtClean="0"/>
          </a:p>
          <a:p>
            <a:r>
              <a:rPr lang="en-GB" dirty="0" smtClean="0"/>
              <a:t>Reflection </a:t>
            </a:r>
            <a:r>
              <a:rPr lang="en-GB" dirty="0"/>
              <a:t>is where you repeat the statement just made by the speaker, as a question. For example:</a:t>
            </a:r>
          </a:p>
          <a:p>
            <a:pPr marL="0" indent="0">
              <a:buNone/>
            </a:pPr>
            <a:r>
              <a:rPr lang="en-GB" dirty="0"/>
              <a:t>	Speaker: “ Then I went over to check it was working…”</a:t>
            </a:r>
          </a:p>
          <a:p>
            <a:pPr marL="0" indent="0">
              <a:buNone/>
            </a:pPr>
            <a:r>
              <a:rPr lang="en-GB" dirty="0"/>
              <a:t>	Questioner: “You went over to check it was working…?”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94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Non-verbal Communication</a:t>
            </a:r>
            <a:endParaRPr lang="en-US" dirty="0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85813" y="3714750"/>
            <a:ext cx="7696200" cy="24384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600" dirty="0" smtClean="0">
                <a:latin typeface="Helvetica" charset="0"/>
                <a:cs typeface="Tahoma" pitchFamily="34" charset="0"/>
              </a:rPr>
              <a:t>Only 7% of meaning is in the words spoken. </a:t>
            </a:r>
            <a:endParaRPr lang="en-GB" sz="2600" dirty="0" smtClean="0">
              <a:latin typeface="Helvetica" charset="0"/>
              <a:cs typeface="Times New Roman" pitchFamily="18" charset="0"/>
            </a:endParaRPr>
          </a:p>
          <a:p>
            <a:pPr eaLnBrk="1" hangingPunct="1"/>
            <a:r>
              <a:rPr lang="en-GB" sz="2600" dirty="0" smtClean="0">
                <a:latin typeface="Helvetica" charset="0"/>
                <a:cs typeface="Tahoma" pitchFamily="34" charset="0"/>
              </a:rPr>
              <a:t>38% of meaning is paralinguistic (the way that the words are said). </a:t>
            </a:r>
            <a:endParaRPr lang="en-GB" sz="2600" dirty="0" smtClean="0">
              <a:latin typeface="Helvetica" charset="0"/>
              <a:cs typeface="Times New Roman" pitchFamily="18" charset="0"/>
            </a:endParaRPr>
          </a:p>
          <a:p>
            <a:pPr eaLnBrk="1" hangingPunct="1"/>
            <a:r>
              <a:rPr lang="en-GB" sz="2600" dirty="0" smtClean="0">
                <a:latin typeface="Helvetica" charset="0"/>
                <a:cs typeface="Tahoma" pitchFamily="34" charset="0"/>
              </a:rPr>
              <a:t>55% is in facial expression. </a:t>
            </a:r>
          </a:p>
          <a:p>
            <a:pPr algn="r" eaLnBrk="1" hangingPunct="1">
              <a:buFontTx/>
              <a:buNone/>
            </a:pPr>
            <a:r>
              <a:rPr lang="en-GB" sz="2400" dirty="0" smtClean="0">
                <a:latin typeface="Helvetica" charset="0"/>
                <a:cs typeface="Tahoma" pitchFamily="34" charset="0"/>
              </a:rPr>
              <a:t>(source: Albert </a:t>
            </a:r>
            <a:r>
              <a:rPr lang="en-GB" sz="2400" dirty="0" err="1" smtClean="0">
                <a:latin typeface="Helvetica" charset="0"/>
                <a:cs typeface="Tahoma" pitchFamily="34" charset="0"/>
              </a:rPr>
              <a:t>Mehrabian</a:t>
            </a:r>
            <a:r>
              <a:rPr lang="en-GB" sz="2400" dirty="0" smtClean="0">
                <a:latin typeface="Helvetica" charset="0"/>
                <a:cs typeface="Tahoma" pitchFamily="34" charset="0"/>
              </a:rPr>
              <a:t>)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14375" y="2071688"/>
            <a:ext cx="800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prstClr val="white"/>
                </a:solidFill>
                <a:latin typeface="Helvetica" charset="0"/>
                <a:cs typeface="Tahoma" pitchFamily="34" charset="0"/>
              </a:rPr>
              <a:t>When you are trying to understand a communication </a:t>
            </a:r>
            <a:r>
              <a:rPr lang="en-GB" sz="2400" i="1" dirty="0">
                <a:solidFill>
                  <a:prstClr val="white"/>
                </a:solidFill>
                <a:latin typeface="Helvetica" charset="0"/>
                <a:cs typeface="Tahoma" pitchFamily="34" charset="0"/>
              </a:rPr>
              <a:t>words are only part of the story</a:t>
            </a:r>
            <a:r>
              <a:rPr lang="en-GB" sz="2400" dirty="0">
                <a:solidFill>
                  <a:prstClr val="white"/>
                </a:solidFill>
                <a:latin typeface="Helvetica" charset="0"/>
                <a:cs typeface="Tahoma" pitchFamily="34" charset="0"/>
              </a:rPr>
              <a:t>. To analyse it properly </a:t>
            </a:r>
            <a:r>
              <a:rPr lang="en-GB" sz="2400" i="1" dirty="0">
                <a:solidFill>
                  <a:prstClr val="white"/>
                </a:solidFill>
                <a:latin typeface="Helvetica" charset="0"/>
                <a:cs typeface="Tahoma" pitchFamily="34" charset="0"/>
              </a:rPr>
              <a:t>you need to see and feel what is being said as well</a:t>
            </a:r>
            <a:r>
              <a:rPr lang="en-GB" sz="2400" dirty="0">
                <a:solidFill>
                  <a:prstClr val="white"/>
                </a:solidFill>
                <a:latin typeface="Helvetica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30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Effective </a:t>
            </a:r>
            <a:r>
              <a:rPr lang="en-GB" dirty="0" smtClean="0"/>
              <a:t>Questioning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Closed Questions</a:t>
            </a:r>
            <a:endParaRPr lang="en-GB" dirty="0"/>
          </a:p>
          <a:p>
            <a:r>
              <a:rPr lang="en-GB" dirty="0"/>
              <a:t>A closed question, at the extreme, is one which can only be answered ”Yes” or “No</a:t>
            </a:r>
            <a:r>
              <a:rPr lang="en-GB" dirty="0" smtClean="0"/>
              <a:t>”.</a:t>
            </a:r>
          </a:p>
          <a:p>
            <a:r>
              <a:rPr lang="en-GB" dirty="0" smtClean="0"/>
              <a:t>Closed </a:t>
            </a:r>
            <a:r>
              <a:rPr lang="en-GB" dirty="0"/>
              <a:t>questions are useful if you want to check out specific pieces of information, or to check if you have something correct.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528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And now to practice this…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6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summary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Listen carefully</a:t>
            </a:r>
          </a:p>
          <a:p>
            <a:r>
              <a:rPr lang="en-GB" dirty="0" smtClean="0"/>
              <a:t>Look like  you’re listening</a:t>
            </a:r>
          </a:p>
          <a:p>
            <a:r>
              <a:rPr lang="en-GB" dirty="0" smtClean="0"/>
              <a:t>Try to use open questions</a:t>
            </a:r>
          </a:p>
          <a:p>
            <a:r>
              <a:rPr lang="en-GB" dirty="0" smtClean="0"/>
              <a:t>Be careful about interrupting</a:t>
            </a:r>
          </a:p>
          <a:p>
            <a:r>
              <a:rPr lang="en-GB" dirty="0" smtClean="0"/>
              <a:t>Remember Active </a:t>
            </a:r>
            <a:r>
              <a:rPr lang="en-GB" dirty="0"/>
              <a:t>listeners spend 70% of their time listening and only 30% of their time talking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04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Non-Verbal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Helvetica" charset="0"/>
                <a:cs typeface="Tahoma" pitchFamily="34" charset="0"/>
              </a:rPr>
              <a:t>So, you need to consider </a:t>
            </a:r>
            <a:endParaRPr lang="en-GB" dirty="0" smtClean="0">
              <a:latin typeface="Helvetica" charset="0"/>
              <a:cs typeface="Tahoma" pitchFamily="34" charset="0"/>
            </a:endParaRP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Facial expressions</a:t>
            </a: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Eye contact</a:t>
            </a: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Interpersonal distance</a:t>
            </a: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Touch</a:t>
            </a: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Body orientation and posture</a:t>
            </a:r>
          </a:p>
          <a:p>
            <a:r>
              <a:rPr lang="en-GB" dirty="0" smtClean="0">
                <a:latin typeface="Helvetica" charset="0"/>
                <a:cs typeface="Tahoma" pitchFamily="34" charset="0"/>
              </a:rPr>
              <a:t>Hand and other gestures</a:t>
            </a:r>
          </a:p>
          <a:p>
            <a:r>
              <a:rPr lang="en-GB" dirty="0">
                <a:latin typeface="Helvetica" charset="0"/>
                <a:cs typeface="Tahoma" pitchFamily="34" charset="0"/>
              </a:rPr>
              <a:t>Y</a:t>
            </a:r>
            <a:r>
              <a:rPr lang="en-GB" dirty="0" smtClean="0">
                <a:latin typeface="Helvetica" charset="0"/>
                <a:cs typeface="Tahoma" pitchFamily="34" charset="0"/>
              </a:rPr>
              <a:t>our appearance</a:t>
            </a:r>
            <a:endParaRPr lang="en-GB" dirty="0">
              <a:latin typeface="Helvetica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0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Facial Expressions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56" y="1600200"/>
            <a:ext cx="541094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These usually convey emotions.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There are 6 Universal emotions</a:t>
            </a:r>
          </a:p>
          <a:p>
            <a:r>
              <a:rPr lang="en-GB" dirty="0" smtClean="0"/>
              <a:t>Surprise </a:t>
            </a:r>
          </a:p>
          <a:p>
            <a:r>
              <a:rPr lang="en-GB" dirty="0" smtClean="0"/>
              <a:t>Fear</a:t>
            </a:r>
          </a:p>
          <a:p>
            <a:r>
              <a:rPr lang="en-GB" dirty="0" smtClean="0"/>
              <a:t>Sadness</a:t>
            </a:r>
          </a:p>
          <a:p>
            <a:r>
              <a:rPr lang="en-GB" dirty="0" smtClean="0"/>
              <a:t>Anger</a:t>
            </a:r>
          </a:p>
          <a:p>
            <a:r>
              <a:rPr lang="en-GB" dirty="0" smtClean="0"/>
              <a:t>Happiness</a:t>
            </a:r>
          </a:p>
          <a:p>
            <a:r>
              <a:rPr lang="en-GB" dirty="0" smtClean="0"/>
              <a:t>Disgust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2" descr="C:\Users\Janice\AppData\Local\Microsoft\Windows\Temporary Internet Files\Content.IE5\SBA1FK8Y\MC9004344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48" y="620688"/>
            <a:ext cx="1440160" cy="135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anice\AppData\Local\Microsoft\Windows\Temporary Internet Files\Content.IE5\1ISBTWIG\MC9000487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992" y="0"/>
            <a:ext cx="1445018" cy="16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Janice\AppData\Local\Microsoft\Windows\Temporary Internet Files\Content.IE5\1ISBTWIG\MC90008425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9" y="2802383"/>
            <a:ext cx="2767842" cy="127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Janice\AppData\Local\Microsoft\Windows\Temporary Internet Files\Content.IE5\TWXXGIO5\MC9000911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140968"/>
            <a:ext cx="2191778" cy="186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Janice\AppData\Local\Microsoft\Windows\Temporary Internet Files\Content.IE5\1ISBTWIG\MC90013354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463" y="4653136"/>
            <a:ext cx="2009147" cy="17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Janice\AppData\Local\Microsoft\Windows\Temporary Internet Files\Content.IE5\1ISBTWIG\MC90004881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579" y="5157192"/>
            <a:ext cx="1269267" cy="154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4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Eye 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/>
          <a:lstStyle/>
          <a:p>
            <a:r>
              <a:rPr lang="en-GB" dirty="0" smtClean="0"/>
              <a:t>Eye contact shows interest/attraction</a:t>
            </a:r>
          </a:p>
          <a:p>
            <a:r>
              <a:rPr lang="en-GB" dirty="0" smtClean="0"/>
              <a:t>Look more frequently when we’re interested</a:t>
            </a:r>
          </a:p>
          <a:p>
            <a:r>
              <a:rPr lang="en-GB" dirty="0" smtClean="0"/>
              <a:t>Staring can be un-nerving.</a:t>
            </a:r>
            <a:endParaRPr lang="en-GB" dirty="0"/>
          </a:p>
        </p:txBody>
      </p:sp>
      <p:pic>
        <p:nvPicPr>
          <p:cNvPr id="2050" name="Picture 2" descr="C:\Users\Janice\AppData\Local\Microsoft\Windows\Temporary Internet Files\Content.IE5\ONLJJDPU\MC9004174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47" y="1988840"/>
            <a:ext cx="2609215" cy="305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79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Inter-personal Distance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“bubble” we like to have around us.</a:t>
            </a:r>
          </a:p>
          <a:p>
            <a:r>
              <a:rPr lang="en-GB" dirty="0" smtClean="0"/>
              <a:t>How close do you feel comfortable standing to someone else?</a:t>
            </a:r>
          </a:p>
          <a:p>
            <a:r>
              <a:rPr lang="en-GB" dirty="0" smtClean="0"/>
              <a:t>What do distances mean?</a:t>
            </a:r>
            <a:endParaRPr lang="en-GB" dirty="0"/>
          </a:p>
        </p:txBody>
      </p:sp>
      <p:pic>
        <p:nvPicPr>
          <p:cNvPr id="3074" name="Picture 2" descr="C:\Users\Janice\AppData\Local\Microsoft\Windows\Temporary Internet Files\Content.IE5\1ISBTWIG\MC90007870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476" y="3573016"/>
            <a:ext cx="3474480" cy="326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6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Inter-personal distance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Generally speaking, </a:t>
            </a:r>
            <a:r>
              <a:rPr lang="en-GB" dirty="0" smtClean="0"/>
              <a:t>the comfort zones of the average Westerner </a:t>
            </a:r>
            <a:r>
              <a:rPr lang="en-GB" dirty="0"/>
              <a:t>are as follows:</a:t>
            </a:r>
          </a:p>
          <a:p>
            <a:pPr lvl="0"/>
            <a:r>
              <a:rPr lang="en-GB" dirty="0"/>
              <a:t>Intimate zone – </a:t>
            </a:r>
            <a:r>
              <a:rPr lang="en-GB" dirty="0" smtClean="0"/>
              <a:t>partners &amp; family </a:t>
            </a:r>
            <a:r>
              <a:rPr lang="en-GB" dirty="0"/>
              <a:t>( up to </a:t>
            </a:r>
            <a:r>
              <a:rPr lang="en-GB" dirty="0" smtClean="0"/>
              <a:t>45 cm)</a:t>
            </a:r>
            <a:endParaRPr lang="en-GB" dirty="0"/>
          </a:p>
          <a:p>
            <a:pPr lvl="0"/>
            <a:r>
              <a:rPr lang="en-GB" dirty="0"/>
              <a:t>Personal zone </a:t>
            </a:r>
            <a:r>
              <a:rPr lang="en-GB" dirty="0" smtClean="0"/>
              <a:t>– friends </a:t>
            </a:r>
            <a:r>
              <a:rPr lang="en-GB" dirty="0"/>
              <a:t>and </a:t>
            </a:r>
            <a:r>
              <a:rPr lang="en-GB" dirty="0" smtClean="0"/>
              <a:t>group discussions (45cm to 1.2m – about an arm’s length)</a:t>
            </a:r>
            <a:endParaRPr lang="en-GB" dirty="0"/>
          </a:p>
          <a:p>
            <a:pPr lvl="0"/>
            <a:r>
              <a:rPr lang="en-GB" dirty="0"/>
              <a:t>Social zone – acquaintances and </a:t>
            </a:r>
            <a:r>
              <a:rPr lang="en-GB" dirty="0" smtClean="0"/>
              <a:t>new groups (1.2m to 2.4m)</a:t>
            </a:r>
            <a:endParaRPr lang="en-GB" dirty="0"/>
          </a:p>
          <a:p>
            <a:pPr lvl="0"/>
            <a:r>
              <a:rPr lang="en-GB" dirty="0"/>
              <a:t>Public zone – unknown </a:t>
            </a:r>
            <a:r>
              <a:rPr lang="en-GB" dirty="0" smtClean="0"/>
              <a:t>people and large audiences (2.4m upwards)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89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Inter-personal distance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Circumstances may sometimes lead to changes in this (e.g. living and working in urban areas)</a:t>
            </a:r>
          </a:p>
          <a:p>
            <a:r>
              <a:rPr lang="en-GB" dirty="0" smtClean="0"/>
              <a:t>If </a:t>
            </a:r>
            <a:r>
              <a:rPr lang="en-GB" dirty="0"/>
              <a:t>we are forced to be closer than this e.g. lifts, </a:t>
            </a:r>
            <a:r>
              <a:rPr lang="en-GB" dirty="0" smtClean="0"/>
              <a:t>trains, </a:t>
            </a:r>
            <a:r>
              <a:rPr lang="en-GB" dirty="0"/>
              <a:t>etc., we tend to use other methods to increase the distance e.g. turning away, avoiding eye contact,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5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Body Orientation and Postures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1517028"/>
            <a:ext cx="5688632" cy="5080324"/>
          </a:xfrm>
        </p:spPr>
        <p:txBody>
          <a:bodyPr>
            <a:normAutofit/>
          </a:bodyPr>
          <a:lstStyle/>
          <a:p>
            <a:r>
              <a:rPr lang="en-GB" dirty="0" smtClean="0"/>
              <a:t>We turn to people we are interested in.</a:t>
            </a:r>
          </a:p>
          <a:p>
            <a:r>
              <a:rPr lang="en-GB" dirty="0" smtClean="0"/>
              <a:t>We turn away from those we dislike or aren’t interested in</a:t>
            </a:r>
          </a:p>
          <a:p>
            <a:pPr marL="0" indent="0">
              <a:buNone/>
            </a:pPr>
            <a:r>
              <a:rPr lang="en-GB" dirty="0" smtClean="0"/>
              <a:t>Can indicate</a:t>
            </a:r>
          </a:p>
          <a:p>
            <a:r>
              <a:rPr lang="en-GB" dirty="0" smtClean="0"/>
              <a:t>Aggression</a:t>
            </a:r>
          </a:p>
          <a:p>
            <a:r>
              <a:rPr lang="en-GB" dirty="0" smtClean="0"/>
              <a:t>Defensiveness</a:t>
            </a:r>
          </a:p>
          <a:p>
            <a:r>
              <a:rPr lang="en-GB" dirty="0" smtClean="0"/>
              <a:t>Interest</a:t>
            </a:r>
          </a:p>
          <a:p>
            <a:r>
              <a:rPr lang="en-GB" dirty="0" smtClean="0"/>
              <a:t>Tension</a:t>
            </a:r>
          </a:p>
          <a:p>
            <a:r>
              <a:rPr lang="en-GB" dirty="0" smtClean="0"/>
              <a:t>And so on</a:t>
            </a:r>
            <a:endParaRPr lang="en-GB" dirty="0"/>
          </a:p>
        </p:txBody>
      </p:sp>
      <p:pic>
        <p:nvPicPr>
          <p:cNvPr id="1028" name="Picture 4" descr="C:\Users\Janice\AppData\Local\Microsoft\Windows\Temporary Internet Files\Content.IE5\TWXXGIO5\MC9002309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96752"/>
            <a:ext cx="2215081" cy="163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anice\AppData\Local\Microsoft\Windows\Temporary Internet Files\Content.IE5\SBA1FK8Y\MC9001572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973" y="3200207"/>
            <a:ext cx="1795882" cy="131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Janice\AppData\Local\Microsoft\Windows\Temporary Internet Files\Content.IE5\1ISBTWIG\MC90004483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982101"/>
            <a:ext cx="2035454" cy="12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anice\AppData\Local\Microsoft\Windows\Temporary Internet Files\Content.IE5\1ISBTWIG\MC90005650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110" y="4982101"/>
            <a:ext cx="1777594" cy="145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57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808</Words>
  <Application>Microsoft Office PowerPoint</Application>
  <PresentationFormat>On-screen Show (4:3)</PresentationFormat>
  <Paragraphs>135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1_Office Theme</vt:lpstr>
      <vt:lpstr>Communication Skills</vt:lpstr>
      <vt:lpstr>Non-verbal Communication</vt:lpstr>
      <vt:lpstr>Non-Verbal Communication</vt:lpstr>
      <vt:lpstr>Facial Expressions</vt:lpstr>
      <vt:lpstr>Eye contact</vt:lpstr>
      <vt:lpstr>Inter-personal Distance</vt:lpstr>
      <vt:lpstr>Inter-personal distance</vt:lpstr>
      <vt:lpstr>Inter-personal distance</vt:lpstr>
      <vt:lpstr>Body Orientation and Postures</vt:lpstr>
      <vt:lpstr>Hand and other gestures</vt:lpstr>
      <vt:lpstr>Para-language</vt:lpstr>
      <vt:lpstr>Appearance</vt:lpstr>
      <vt:lpstr>In summary…</vt:lpstr>
      <vt:lpstr>Active Listening</vt:lpstr>
      <vt:lpstr>Active Listening</vt:lpstr>
      <vt:lpstr>How do we show we’re listening during a conversation?</vt:lpstr>
      <vt:lpstr>Effective Questioning</vt:lpstr>
      <vt:lpstr>Open Questions</vt:lpstr>
      <vt:lpstr>Effective Questioning</vt:lpstr>
      <vt:lpstr>Effective Questioning</vt:lpstr>
      <vt:lpstr>PowerPoint Presentation</vt:lpstr>
      <vt:lpstr>In 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Non-verbal Communication</dc:title>
  <dc:creator>Janice</dc:creator>
  <cp:lastModifiedBy>Janice</cp:lastModifiedBy>
  <cp:revision>32</cp:revision>
  <dcterms:created xsi:type="dcterms:W3CDTF">2014-02-18T11:18:59Z</dcterms:created>
  <dcterms:modified xsi:type="dcterms:W3CDTF">2014-04-04T15:00:08Z</dcterms:modified>
</cp:coreProperties>
</file>